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59" r:id="rId4"/>
    <p:sldId id="341" r:id="rId5"/>
    <p:sldId id="347" r:id="rId6"/>
    <p:sldId id="348" r:id="rId7"/>
    <p:sldId id="349" r:id="rId8"/>
    <p:sldId id="277" r:id="rId9"/>
    <p:sldId id="279" r:id="rId10"/>
    <p:sldId id="332" r:id="rId11"/>
    <p:sldId id="281" r:id="rId12"/>
    <p:sldId id="310" r:id="rId13"/>
    <p:sldId id="333" r:id="rId14"/>
    <p:sldId id="350" r:id="rId15"/>
    <p:sldId id="343" r:id="rId16"/>
    <p:sldId id="344" r:id="rId17"/>
    <p:sldId id="345" r:id="rId18"/>
    <p:sldId id="33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 Field" initials="SF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76200-3F32-4728-978C-C6518B14BE2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5F553-9EA7-476C-9E39-6FFE7EE4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01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43284-BE43-4920-BCBB-EC350EB9F6D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31907-459F-4308-8B95-59C06AC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3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44285-A36B-4EA2-B0AE-D08DC0C813F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0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44285-A36B-4EA2-B0AE-D08DC0C813F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71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  If you notice anything that</a:t>
            </a:r>
            <a:r>
              <a:rPr lang="en-US" baseline="0" dirty="0" smtClean="0"/>
              <a:t> is not typical behavior for that student seek assistance/consult with school mental health team and/or call parents.  </a:t>
            </a:r>
          </a:p>
          <a:p>
            <a:r>
              <a:rPr lang="en-US" dirty="0" smtClean="0"/>
              <a:t>Please feel free to give</a:t>
            </a:r>
            <a:r>
              <a:rPr lang="en-US" baseline="0" dirty="0" smtClean="0"/>
              <a:t> examples that you might be aware of in your building.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44285-A36B-4EA2-B0AE-D08DC0C813F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9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7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1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5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7976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72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10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5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3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9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2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2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3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6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6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6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13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/>
              <a:t>Suicide Prevention and </a:t>
            </a:r>
            <a:br>
              <a:rPr lang="en-US" sz="6000" dirty="0"/>
            </a:br>
            <a:r>
              <a:rPr lang="en-US" sz="6000" dirty="0"/>
              <a:t>Getting Help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938744"/>
            <a:ext cx="8825658" cy="861420"/>
          </a:xfrm>
        </p:spPr>
        <p:txBody>
          <a:bodyPr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779" y="904539"/>
            <a:ext cx="9404723" cy="1400530"/>
          </a:xfrm>
        </p:spPr>
        <p:txBody>
          <a:bodyPr>
            <a:noAutofit/>
          </a:bodyPr>
          <a:lstStyle/>
          <a:p>
            <a:r>
              <a:rPr lang="en-US" sz="5400" dirty="0" smtClean="0"/>
              <a:t>Examples of RISK FACTORS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9071" y="2305069"/>
            <a:ext cx="4827238" cy="3723199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History of trauma or loss</a:t>
            </a:r>
          </a:p>
          <a:p>
            <a:pPr lvl="1"/>
            <a:r>
              <a:rPr lang="en-US" sz="2400" dirty="0" smtClean="0"/>
              <a:t>Hopelessness</a:t>
            </a:r>
          </a:p>
          <a:p>
            <a:pPr lvl="1"/>
            <a:r>
              <a:rPr lang="en-US" sz="2400" dirty="0" smtClean="0"/>
              <a:t>Impulsivity</a:t>
            </a:r>
          </a:p>
          <a:p>
            <a:pPr lvl="1"/>
            <a:r>
              <a:rPr lang="en-US" sz="2400" dirty="0" smtClean="0"/>
              <a:t>Self Injury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04046" y="2305069"/>
            <a:ext cx="4639107" cy="37231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smtClean="0"/>
              <a:t>Alcohol and substance abuse</a:t>
            </a:r>
          </a:p>
          <a:p>
            <a:pPr lvl="1"/>
            <a:r>
              <a:rPr lang="en-US" sz="2400" dirty="0" smtClean="0"/>
              <a:t>Accessibility to means(firearms)</a:t>
            </a:r>
          </a:p>
          <a:p>
            <a:pPr lvl="1"/>
            <a:r>
              <a:rPr lang="en-US" sz="2400" dirty="0" smtClean="0"/>
              <a:t>Depression/Anxiety</a:t>
            </a:r>
          </a:p>
          <a:p>
            <a:pPr lvl="1"/>
            <a:r>
              <a:rPr lang="en-US" sz="2400" dirty="0" smtClean="0"/>
              <a:t>Previous suicidal behaviors</a:t>
            </a:r>
          </a:p>
          <a:p>
            <a:pPr lvl="1"/>
            <a:r>
              <a:rPr lang="en-US" sz="2400" dirty="0" smtClean="0"/>
              <a:t>Exposure to suicide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/>
              <a:t>Examples of Warning </a:t>
            </a:r>
            <a:r>
              <a:rPr lang="en-US" sz="5400" dirty="0"/>
              <a:t>Signs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Direct Verbal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/>
              <a:t>I want to die.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/>
              <a:t>I don’t want to live anymore.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/>
              <a:t>I wish I were dead.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 smtClean="0"/>
              <a:t>Indirect Verbal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493512" y="2726895"/>
            <a:ext cx="4718304" cy="2942385"/>
          </a:xfrm>
        </p:spPr>
        <p:txBody>
          <a:bodyPr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/>
              <a:t>I won’t have to put up with this much longer.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/>
              <a:t>I just want to go to sleep and never wake up.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/>
              <a:t>Soon this pain will be over.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/>
              <a:t>They’ll be sorry when I’m gone.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/>
              <a:t>I can’t take it anymore.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/>
              <a:t>Nothing matters.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/>
              <a:t>I won’t be a problem for you much longer</a:t>
            </a:r>
          </a:p>
        </p:txBody>
      </p:sp>
    </p:spTree>
    <p:extLst>
      <p:ext uri="{BB962C8B-B14F-4D97-AF65-F5344CB8AC3E}">
        <p14:creationId xmlns:p14="http://schemas.microsoft.com/office/powerpoint/2010/main" val="388490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/>
              <a:t>Warning </a:t>
            </a:r>
            <a:r>
              <a:rPr lang="en-US" sz="6600" dirty="0" smtClean="0"/>
              <a:t>Signs, </a:t>
            </a:r>
            <a:r>
              <a:rPr lang="en-US" sz="6600" dirty="0" err="1" smtClean="0"/>
              <a:t>con’t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Nonverbal/Behavioral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347" y="2533014"/>
            <a:ext cx="4992436" cy="3410586"/>
          </a:xfrm>
        </p:spPr>
        <p:txBody>
          <a:bodyPr>
            <a:normAutofit fontScale="925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/>
              <a:t>An unusual obsession with death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/>
              <a:t>Hopelessness/Helplessness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/>
              <a:t>Withdrawing from friends, family, society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/>
              <a:t>Sudden unexpected happiness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/>
              <a:t>Dramatic change in personality, hygiene or appearance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25510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789" y="2024743"/>
            <a:ext cx="5680405" cy="4127863"/>
          </a:xfrm>
        </p:spPr>
        <p:txBody>
          <a:bodyPr>
            <a:normAutofit fontScale="32500" lnSpcReduction="20000"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7200" dirty="0"/>
              <a:t>Impulsive, irrational or bizarre behavior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7200" dirty="0"/>
              <a:t>An overwhelming sense of guilt, shame or rejection; negative self-evaluation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7200" dirty="0"/>
              <a:t>Significant deterioration in schoolwork or recreational performance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7200" dirty="0"/>
              <a:t>Preparation for not being here: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7200" dirty="0"/>
              <a:t>Giving away personal belongings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7200" dirty="0"/>
              <a:t>Saying goodbye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7200" dirty="0"/>
              <a:t>Putting things in order, settling debts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0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795" y="960617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EXAMPLES OF PRECIPITATING EVENTS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264484"/>
            <a:ext cx="8946541" cy="3983915"/>
          </a:xfrm>
        </p:spPr>
        <p:txBody>
          <a:bodyPr>
            <a:normAutofit/>
          </a:bodyPr>
          <a:lstStyle/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Getting in trouble at home or school</a:t>
            </a:r>
          </a:p>
          <a:p>
            <a:pPr lvl="1"/>
            <a:r>
              <a:rPr lang="en-US" sz="2800" dirty="0" smtClean="0"/>
              <a:t>A fight</a:t>
            </a:r>
          </a:p>
          <a:p>
            <a:pPr lvl="1"/>
            <a:r>
              <a:rPr lang="en-US" sz="2800" dirty="0" smtClean="0"/>
              <a:t>A break up</a:t>
            </a:r>
          </a:p>
          <a:p>
            <a:pPr lvl="1"/>
            <a:r>
              <a:rPr lang="en-US" sz="2800" dirty="0" smtClean="0"/>
              <a:t>Failing a test</a:t>
            </a:r>
          </a:p>
          <a:p>
            <a:pPr lvl="1"/>
            <a:r>
              <a:rPr lang="en-US" sz="2800" dirty="0" smtClean="0"/>
              <a:t>Any sort of failure at home or school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99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Suicides are NEVER anyone’s fault. </a:t>
            </a:r>
            <a:r>
              <a:rPr lang="en-US" sz="3600" dirty="0"/>
              <a:t>There </a:t>
            </a:r>
            <a:r>
              <a:rPr lang="en-US" sz="3600" dirty="0" smtClean="0"/>
              <a:t>are </a:t>
            </a:r>
            <a:r>
              <a:rPr lang="en-US" sz="3600" dirty="0"/>
              <a:t>ALWAYS undertreated or undiagnosed mental health issues when suicide takes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048" y="979843"/>
            <a:ext cx="9404723" cy="140053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PROTECTIVE FACTORS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988" y="2308002"/>
            <a:ext cx="10697028" cy="37156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Strong problem-solving skills</a:t>
            </a:r>
          </a:p>
          <a:p>
            <a:r>
              <a:rPr lang="en-US" sz="2800" dirty="0" smtClean="0"/>
              <a:t>Positive self-image</a:t>
            </a:r>
          </a:p>
          <a:p>
            <a:r>
              <a:rPr lang="en-US" sz="2800" dirty="0" smtClean="0"/>
              <a:t>Spiritual faith</a:t>
            </a:r>
          </a:p>
          <a:p>
            <a:r>
              <a:rPr lang="en-US" sz="2800" dirty="0" smtClean="0"/>
              <a:t>Close ties to family, friends and community</a:t>
            </a:r>
          </a:p>
          <a:p>
            <a:r>
              <a:rPr lang="en-US" sz="2800" dirty="0" smtClean="0"/>
              <a:t>Involvement in hobbies/activities</a:t>
            </a:r>
          </a:p>
          <a:p>
            <a:r>
              <a:rPr lang="en-US" sz="2800" dirty="0" smtClean="0"/>
              <a:t>Unobstructed means/access to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93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356" y="786206"/>
            <a:ext cx="9404723" cy="140053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SIGNS OF SUICIDE for Students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730137"/>
            <a:ext cx="8946541" cy="3592286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5400" b="1" i="1" dirty="0" smtClean="0"/>
              <a:t>FRIENDS FOR LIFE </a:t>
            </a:r>
          </a:p>
          <a:p>
            <a:pPr marL="457200" lvl="1" indent="0" algn="ctr">
              <a:buNone/>
            </a:pPr>
            <a:r>
              <a:rPr lang="en-US" sz="5400" dirty="0" smtClean="0"/>
              <a:t>DVD &amp;	</a:t>
            </a:r>
          </a:p>
          <a:p>
            <a:pPr marL="457200" lvl="1" indent="0" algn="ctr">
              <a:buNone/>
            </a:pPr>
            <a:r>
              <a:rPr lang="en-US" sz="5400" dirty="0" smtClean="0"/>
              <a:t>DISCUSSION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837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Discussion Questions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What are some of the risk factors and warning signs that were shown in the DVD that stuck out to you? </a:t>
            </a:r>
          </a:p>
          <a:p>
            <a:r>
              <a:rPr lang="en-US" sz="2600" dirty="0" smtClean="0"/>
              <a:t>What </a:t>
            </a:r>
            <a:r>
              <a:rPr lang="en-US" sz="2600" dirty="0"/>
              <a:t>are some protective factors against suicide you may find in your friends?  </a:t>
            </a:r>
            <a:r>
              <a:rPr lang="en-US" sz="2600" dirty="0" smtClean="0"/>
              <a:t>What about your own life?</a:t>
            </a:r>
          </a:p>
          <a:p>
            <a:r>
              <a:rPr lang="en-US" sz="2600" dirty="0" smtClean="0"/>
              <a:t>In your own words, explain ACT</a:t>
            </a:r>
          </a:p>
          <a:p>
            <a:r>
              <a:rPr lang="en-US" sz="2600" dirty="0" smtClean="0"/>
              <a:t>How can you help a friend who is struggling? What is your responsibility as a friend?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1582738" y="2757488"/>
            <a:ext cx="10609262" cy="2220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 smtClean="0"/>
              <a:t>QUESTIONS?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2446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1141208"/>
            <a:ext cx="9404723" cy="1400530"/>
          </a:xfrm>
        </p:spPr>
        <p:txBody>
          <a:bodyPr/>
          <a:lstStyle/>
          <a:p>
            <a:pPr algn="ctr"/>
            <a:r>
              <a:rPr lang="en-US" sz="6000" dirty="0"/>
              <a:t>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1208"/>
            <a:ext cx="8946541" cy="4195481"/>
          </a:xfrm>
        </p:spPr>
        <p:txBody>
          <a:bodyPr anchor="ctr"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This presentation will affect people differently depending on </a:t>
            </a:r>
            <a:r>
              <a:rPr lang="en-US" sz="2800" dirty="0" smtClean="0"/>
              <a:t>past </a:t>
            </a:r>
            <a:r>
              <a:rPr lang="en-US" sz="2800" dirty="0" smtClean="0"/>
              <a:t>experiences.</a:t>
            </a:r>
          </a:p>
          <a:p>
            <a:r>
              <a:rPr lang="en-US" sz="2800" dirty="0" smtClean="0"/>
              <a:t>You may step out and go to the office if the subject is too difficult.</a:t>
            </a:r>
          </a:p>
          <a:p>
            <a:r>
              <a:rPr lang="en-US" sz="2800" dirty="0" smtClean="0"/>
              <a:t>Be respectful of each other</a:t>
            </a:r>
            <a:r>
              <a:rPr lang="en-US" sz="2800" dirty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234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93670"/>
            <a:ext cx="8946541" cy="46547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r>
              <a:rPr lang="en-US" sz="2400" dirty="0"/>
              <a:t>Today you will learn</a:t>
            </a:r>
            <a:r>
              <a:rPr lang="en-US" sz="2400" dirty="0" smtClean="0"/>
              <a:t>:</a:t>
            </a:r>
          </a:p>
          <a:p>
            <a:pPr lvl="1"/>
            <a:r>
              <a:rPr lang="en-US" sz="2800" dirty="0" smtClean="0"/>
              <a:t>General </a:t>
            </a:r>
            <a:r>
              <a:rPr lang="en-US" sz="2800" dirty="0"/>
              <a:t>information about </a:t>
            </a:r>
            <a:r>
              <a:rPr lang="en-US" sz="2800" dirty="0" smtClean="0"/>
              <a:t>Depression, Anxiety, and Suicide </a:t>
            </a:r>
            <a:endParaRPr lang="en-US" sz="2800" dirty="0"/>
          </a:p>
          <a:p>
            <a:pPr lvl="1"/>
            <a:r>
              <a:rPr lang="en-US" sz="2800" dirty="0"/>
              <a:t>Risk </a:t>
            </a:r>
            <a:r>
              <a:rPr lang="en-US" sz="2800" dirty="0" smtClean="0"/>
              <a:t>factors/precipitating events/protective factors/ warning signs </a:t>
            </a:r>
            <a:r>
              <a:rPr lang="en-US" sz="2800" dirty="0"/>
              <a:t>for suicide</a:t>
            </a:r>
          </a:p>
          <a:p>
            <a:pPr lvl="1"/>
            <a:r>
              <a:rPr lang="en-US" sz="2800" dirty="0" smtClean="0"/>
              <a:t>Watch Signs of Suicide “Friends for Life” video</a:t>
            </a:r>
            <a:endParaRPr lang="en-US" sz="2800" dirty="0"/>
          </a:p>
          <a:p>
            <a:pPr lvl="1"/>
            <a:r>
              <a:rPr lang="en-US" sz="2800" dirty="0" smtClean="0"/>
              <a:t>Discussion (ACT)</a:t>
            </a:r>
          </a:p>
          <a:p>
            <a:pPr lvl="1"/>
            <a:r>
              <a:rPr lang="en-US" sz="2800" dirty="0" smtClean="0"/>
              <a:t>Handouts</a:t>
            </a:r>
            <a:endParaRPr lang="en-US" sz="2800" dirty="0"/>
          </a:p>
          <a:p>
            <a:endParaRPr lang="en-US" sz="1200" dirty="0"/>
          </a:p>
          <a:p>
            <a:pPr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1697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18135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Depression/Anxiety or Stress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53695" y="3551010"/>
            <a:ext cx="8825658" cy="1924633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Discussion: What does stress, anxiety, and depression look like?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0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Depression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93520"/>
            <a:ext cx="8946541" cy="4195481"/>
          </a:xfrm>
        </p:spPr>
        <p:txBody>
          <a:bodyPr/>
          <a:lstStyle/>
          <a:p>
            <a:endParaRPr lang="en-US" b="1" dirty="0" smtClean="0"/>
          </a:p>
          <a:p>
            <a:r>
              <a:rPr lang="en-US" sz="3200" dirty="0" smtClean="0"/>
              <a:t>A </a:t>
            </a:r>
            <a:r>
              <a:rPr lang="en-US" sz="3200" dirty="0"/>
              <a:t>loss of interest or pleasure in daily activities consistently for at least a 2 week period</a:t>
            </a:r>
          </a:p>
          <a:p>
            <a:r>
              <a:rPr lang="en-US" sz="3200" dirty="0" smtClean="0"/>
              <a:t>May negatively </a:t>
            </a:r>
            <a:r>
              <a:rPr lang="en-US" sz="3200" dirty="0"/>
              <a:t>impair social, occupational, educational or other important functioning</a:t>
            </a:r>
          </a:p>
          <a:p>
            <a:r>
              <a:rPr lang="en-US" sz="3200" dirty="0"/>
              <a:t>F</a:t>
            </a:r>
            <a:r>
              <a:rPr lang="en-US" sz="3200" dirty="0" smtClean="0"/>
              <a:t>eeling helpless/hopeless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Anxiety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feeling of apprehension or fear/unease and is almost always accompanied by feelings of impending doom. The source of this uneasiness is not always known or </a:t>
            </a:r>
            <a:r>
              <a:rPr lang="en-US" sz="2800" dirty="0" smtClean="0"/>
              <a:t>recognized</a:t>
            </a:r>
          </a:p>
          <a:p>
            <a:r>
              <a:rPr lang="en-US" sz="2800" dirty="0" smtClean="0"/>
              <a:t>May feel </a:t>
            </a:r>
            <a:r>
              <a:rPr lang="en-US" sz="2800" dirty="0"/>
              <a:t>preoccupied, distracted, tense, and always on </a:t>
            </a:r>
            <a:r>
              <a:rPr lang="en-US" sz="2800" dirty="0" smtClean="0"/>
              <a:t>alert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an </a:t>
            </a:r>
            <a:r>
              <a:rPr lang="en-US" sz="2800" dirty="0"/>
              <a:t>experience fear, nervousness, and shyness, and </a:t>
            </a:r>
            <a:r>
              <a:rPr lang="en-US" sz="2800" dirty="0" smtClean="0"/>
              <a:t>start </a:t>
            </a:r>
            <a:r>
              <a:rPr lang="en-US" sz="2800" dirty="0"/>
              <a:t>to avoid places and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Stress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Stress </a:t>
            </a:r>
            <a:r>
              <a:rPr lang="en-US" sz="3000" dirty="0"/>
              <a:t>is the way our bodies and minds react to something which upsets our normal balance in </a:t>
            </a:r>
            <a:r>
              <a:rPr lang="en-US" sz="3000" dirty="0" smtClean="0"/>
              <a:t>life</a:t>
            </a:r>
          </a:p>
          <a:p>
            <a:r>
              <a:rPr lang="en-US" sz="3000" dirty="0"/>
              <a:t>Comes from the pressures we feel in life, as we are pushed by work or any other task that puts undue pressure on our minds and body </a:t>
            </a:r>
          </a:p>
          <a:p>
            <a:pPr fontAlgn="t"/>
            <a:r>
              <a:rPr lang="en-US" sz="3000" dirty="0"/>
              <a:t>S</a:t>
            </a:r>
            <a:r>
              <a:rPr lang="en-US" sz="3000" dirty="0" smtClean="0"/>
              <a:t>ome people are </a:t>
            </a:r>
            <a:r>
              <a:rPr lang="en-US" sz="3000" dirty="0"/>
              <a:t>more susceptible </a:t>
            </a:r>
            <a:r>
              <a:rPr lang="en-US" sz="3000" dirty="0" smtClean="0"/>
              <a:t>to stress than </a:t>
            </a:r>
            <a:r>
              <a:rPr lang="en-US" sz="3000" dirty="0"/>
              <a:t>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What Causes </a:t>
            </a:r>
            <a:r>
              <a:rPr lang="en-US" sz="4800" dirty="0" smtClean="0"/>
              <a:t>Depression/Anxiety/Stress?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92964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Social/Emotional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3123" y="2673106"/>
            <a:ext cx="4718304" cy="3139609"/>
          </a:xfrm>
        </p:spPr>
        <p:txBody>
          <a:bodyPr>
            <a:normAutofit/>
          </a:bodyPr>
          <a:lstStyle/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Challenges</a:t>
            </a:r>
            <a:endParaRPr lang="en-US" sz="2400" dirty="0"/>
          </a:p>
          <a:p>
            <a:pPr lvl="1"/>
            <a:r>
              <a:rPr lang="en-US" sz="2400" dirty="0"/>
              <a:t>Responsibilities/Pressures</a:t>
            </a:r>
          </a:p>
          <a:p>
            <a:pPr lvl="1"/>
            <a:r>
              <a:rPr lang="en-US" sz="2400" dirty="0" smtClean="0"/>
              <a:t>Loss</a:t>
            </a:r>
            <a:endParaRPr lang="en-US" sz="2400" dirty="0"/>
          </a:p>
          <a:p>
            <a:pPr lvl="1"/>
            <a:r>
              <a:rPr lang="en-US" sz="2400" dirty="0"/>
              <a:t>Alienation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929640"/>
          </a:xfrm>
        </p:spPr>
        <p:txBody>
          <a:bodyPr/>
          <a:lstStyle/>
          <a:p>
            <a:r>
              <a:rPr lang="en-US" dirty="0" smtClean="0"/>
              <a:t>Other Factors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Medical </a:t>
            </a:r>
            <a:r>
              <a:rPr lang="en-US" sz="2400" dirty="0"/>
              <a:t>issues</a:t>
            </a:r>
          </a:p>
          <a:p>
            <a:r>
              <a:rPr lang="en-US" sz="2400" dirty="0"/>
              <a:t>Trauma</a:t>
            </a:r>
          </a:p>
          <a:p>
            <a:r>
              <a:rPr lang="en-US" sz="2400" dirty="0"/>
              <a:t>Disease</a:t>
            </a:r>
          </a:p>
          <a:p>
            <a:r>
              <a:rPr lang="en-US" sz="2400" dirty="0"/>
              <a:t>Genetics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4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083" y="1001358"/>
            <a:ext cx="9404723" cy="1400530"/>
          </a:xfrm>
        </p:spPr>
        <p:txBody>
          <a:bodyPr/>
          <a:lstStyle/>
          <a:p>
            <a:r>
              <a:rPr lang="en-US" sz="6000" dirty="0" smtClean="0"/>
              <a:t>Some Definitions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43" y="2246811"/>
            <a:ext cx="10798628" cy="4284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Risk Factors</a:t>
            </a:r>
            <a:r>
              <a:rPr lang="en-US" sz="2400" dirty="0" smtClean="0"/>
              <a:t>:  A habit or environmental condition that predisposes an individual.</a:t>
            </a:r>
          </a:p>
          <a:p>
            <a:pPr marL="0" indent="0">
              <a:buNone/>
            </a:pPr>
            <a:r>
              <a:rPr lang="en-US" sz="2400" b="1" dirty="0" smtClean="0"/>
              <a:t>Warning Signs</a:t>
            </a:r>
            <a:r>
              <a:rPr lang="en-US" sz="2400" dirty="0" smtClean="0"/>
              <a:t>:  Verbal, nonverbal and/or behavioral signs that a person may be at risk.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Precipitating Event</a:t>
            </a:r>
            <a:r>
              <a:rPr lang="en-US" sz="2400" dirty="0" smtClean="0"/>
              <a:t>: A recent life event that serves as a trigger, moving an individual from thinking about suicide to an attempt. No single event causes suicide. There are ALWAYS other risk factors. </a:t>
            </a:r>
          </a:p>
          <a:p>
            <a:pPr marL="0" indent="0">
              <a:buNone/>
            </a:pPr>
            <a:r>
              <a:rPr lang="en-US" sz="2400" b="1" dirty="0" smtClean="0"/>
              <a:t>Protective Factors</a:t>
            </a:r>
            <a:r>
              <a:rPr lang="en-US" sz="2400" dirty="0" smtClean="0"/>
              <a:t>: Personal traits or environmental qualities that can reduce the risk of suicidal behavior.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051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726</TotalTime>
  <Words>717</Words>
  <Application>Microsoft Office PowerPoint</Application>
  <PresentationFormat>Widescreen</PresentationFormat>
  <Paragraphs>119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</vt:lpstr>
      <vt:lpstr>Suicide Prevention and  Getting Help</vt:lpstr>
      <vt:lpstr>Guidelines</vt:lpstr>
      <vt:lpstr>Objectives</vt:lpstr>
      <vt:lpstr>Depression/Anxiety or Stress</vt:lpstr>
      <vt:lpstr>Depression</vt:lpstr>
      <vt:lpstr>Anxiety</vt:lpstr>
      <vt:lpstr>Stress</vt:lpstr>
      <vt:lpstr>What Causes Depression/Anxiety/Stress?</vt:lpstr>
      <vt:lpstr>Some Definitions</vt:lpstr>
      <vt:lpstr>Examples of RISK FACTORS</vt:lpstr>
      <vt:lpstr>Examples of Warning Signs</vt:lpstr>
      <vt:lpstr>Warning Signs, con’t</vt:lpstr>
      <vt:lpstr>EXAMPLES OF PRECIPITATING EVENTS</vt:lpstr>
      <vt:lpstr>Remember-</vt:lpstr>
      <vt:lpstr>PROTECTIVE FACTORS</vt:lpstr>
      <vt:lpstr>SIGNS OF SUICIDE for Students</vt:lpstr>
      <vt:lpstr>Discussion Questions</vt:lpstr>
      <vt:lpstr>PowerPoint Presentation</vt:lpstr>
    </vt:vector>
  </TitlesOfParts>
  <Company>The Classical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Prevention and  Getting Help</dc:title>
  <dc:creator>TCA Laura Jeffords</dc:creator>
  <cp:lastModifiedBy>TCA Sean Shields</cp:lastModifiedBy>
  <cp:revision>53</cp:revision>
  <cp:lastPrinted>2017-08-10T15:40:23Z</cp:lastPrinted>
  <dcterms:created xsi:type="dcterms:W3CDTF">2017-05-19T14:14:17Z</dcterms:created>
  <dcterms:modified xsi:type="dcterms:W3CDTF">2017-09-20T21:44:44Z</dcterms:modified>
</cp:coreProperties>
</file>